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256" r:id="rId2"/>
    <p:sldId id="257" r:id="rId3"/>
    <p:sldId id="276" r:id="rId4"/>
    <p:sldId id="266" r:id="rId5"/>
    <p:sldId id="278" r:id="rId6"/>
    <p:sldId id="267" r:id="rId7"/>
    <p:sldId id="287" r:id="rId8"/>
    <p:sldId id="288" r:id="rId9"/>
    <p:sldId id="295" r:id="rId10"/>
    <p:sldId id="298" r:id="rId11"/>
    <p:sldId id="296" r:id="rId12"/>
    <p:sldId id="293" r:id="rId13"/>
    <p:sldId id="299" r:id="rId14"/>
    <p:sldId id="279" r:id="rId15"/>
    <p:sldId id="300" r:id="rId16"/>
    <p:sldId id="297" r:id="rId17"/>
    <p:sldId id="289" r:id="rId18"/>
    <p:sldId id="25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32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71"/>
  </p:normalViewPr>
  <p:slideViewPr>
    <p:cSldViewPr snapToGrid="0" snapToObjects="1">
      <p:cViewPr varScale="1">
        <p:scale>
          <a:sx n="86" d="100"/>
          <a:sy n="86" d="100"/>
        </p:scale>
        <p:origin x="9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DFAC6C9-D065-7C48-B936-6644C386E4C0}" type="datetimeFigureOut">
              <a:rPr lang="en-PT" smtClean="0"/>
              <a:t>27/02/2020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BCE9787-BFCA-6040-A163-BC7FF388A699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323789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AC6C9-D065-7C48-B936-6644C386E4C0}" type="datetimeFigureOut">
              <a:rPr lang="en-PT" smtClean="0"/>
              <a:t>27/02/2020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9787-BFCA-6040-A163-BC7FF388A699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719410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DFAC6C9-D065-7C48-B936-6644C386E4C0}" type="datetimeFigureOut">
              <a:rPr lang="en-PT" smtClean="0"/>
              <a:t>27/02/2020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BCE9787-BFCA-6040-A163-BC7FF388A699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07657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AC6C9-D065-7C48-B936-6644C386E4C0}" type="datetimeFigureOut">
              <a:rPr lang="en-PT" smtClean="0"/>
              <a:t>27/02/2020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6BCE9787-BFCA-6040-A163-BC7FF388A699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264775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DFAC6C9-D065-7C48-B936-6644C386E4C0}" type="datetimeFigureOut">
              <a:rPr lang="en-PT" smtClean="0"/>
              <a:t>27/02/2020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BCE9787-BFCA-6040-A163-BC7FF388A699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22626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AC6C9-D065-7C48-B936-6644C386E4C0}" type="datetimeFigureOut">
              <a:rPr lang="en-PT" smtClean="0"/>
              <a:t>27/02/2020</a:t>
            </a:fld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9787-BFCA-6040-A163-BC7FF388A699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803731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AC6C9-D065-7C48-B936-6644C386E4C0}" type="datetimeFigureOut">
              <a:rPr lang="en-PT" smtClean="0"/>
              <a:t>27/02/2020</a:t>
            </a:fld>
            <a:endParaRPr lang="en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9787-BFCA-6040-A163-BC7FF388A699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921949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AC6C9-D065-7C48-B936-6644C386E4C0}" type="datetimeFigureOut">
              <a:rPr lang="en-PT" smtClean="0"/>
              <a:t>27/02/2020</a:t>
            </a:fld>
            <a:endParaRPr lang="en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9787-BFCA-6040-A163-BC7FF388A699}" type="slidenum">
              <a:rPr lang="en-PT" smtClean="0"/>
              <a:t>‹#›</a:t>
            </a:fld>
            <a:endParaRPr lang="en-PT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399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AC6C9-D065-7C48-B936-6644C386E4C0}" type="datetimeFigureOut">
              <a:rPr lang="en-PT" smtClean="0"/>
              <a:t>27/02/2020</a:t>
            </a:fld>
            <a:endParaRPr lang="en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9787-BFCA-6040-A163-BC7FF388A699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868886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DFAC6C9-D065-7C48-B936-6644C386E4C0}" type="datetimeFigureOut">
              <a:rPr lang="en-PT" smtClean="0"/>
              <a:t>27/02/2020</a:t>
            </a:fld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BCE9787-BFCA-6040-A163-BC7FF388A699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758850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AC6C9-D065-7C48-B936-6644C386E4C0}" type="datetimeFigureOut">
              <a:rPr lang="en-PT" smtClean="0"/>
              <a:t>27/02/2020</a:t>
            </a:fld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E9787-BFCA-6040-A163-BC7FF388A699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321661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DFAC6C9-D065-7C48-B936-6644C386E4C0}" type="datetimeFigureOut">
              <a:rPr lang="en-PT" smtClean="0"/>
              <a:t>27/02/2020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6BCE9787-BFCA-6040-A163-BC7FF388A699}" type="slidenum">
              <a:rPr lang="en-PT" smtClean="0"/>
              <a:t>‹#›</a:t>
            </a:fld>
            <a:endParaRPr lang="en-PT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29025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7" Type="http://schemas.openxmlformats.org/officeDocument/2006/relationships/image" Target="../media/image22.jp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tiff"/><Relationship Id="rId7" Type="http://schemas.openxmlformats.org/officeDocument/2006/relationships/image" Target="../media/image22.jp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11" Type="http://schemas.openxmlformats.org/officeDocument/2006/relationships/image" Target="../media/image26.jpg"/><Relationship Id="rId5" Type="http://schemas.openxmlformats.org/officeDocument/2006/relationships/image" Target="../media/image20.jpg"/><Relationship Id="rId10" Type="http://schemas.openxmlformats.org/officeDocument/2006/relationships/image" Target="../media/image25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A182162-B517-4B41-B039-339F87FAE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3A8481-E479-C84D-9C16-F670DCD165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8542" y="1005839"/>
            <a:ext cx="6432313" cy="48050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>
                <a:solidFill>
                  <a:schemeClr val="tx2"/>
                </a:solidFill>
              </a:rPr>
              <a:t>Movie Production</a:t>
            </a:r>
            <a:br>
              <a:rPr lang="en-US" sz="6000" dirty="0">
                <a:solidFill>
                  <a:schemeClr val="tx2"/>
                </a:solidFill>
              </a:rPr>
            </a:br>
            <a:r>
              <a:rPr lang="en-US" sz="6000" dirty="0">
                <a:solidFill>
                  <a:schemeClr val="tx2"/>
                </a:solidFill>
              </a:rPr>
              <a:t>Who to hire 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9B5AD54-1E68-4239-A6AF-FE0F49BB8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7200"/>
            <a:ext cx="3703320" cy="593336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7558DC-3D6C-8349-9EBB-149BE296D0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45391" y="1009397"/>
            <a:ext cx="3078342" cy="48014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Project 4 Statistical based analysis</a:t>
            </a:r>
          </a:p>
          <a:p>
            <a:pPr algn="ctr"/>
            <a:endParaRPr lang="en-US" sz="2400" dirty="0">
              <a:solidFill>
                <a:srgbClr val="FFFFFF"/>
              </a:solidFill>
            </a:endParaRPr>
          </a:p>
          <a:p>
            <a:pPr algn="ctr"/>
            <a:r>
              <a:rPr lang="en-US" sz="2400" dirty="0" err="1">
                <a:solidFill>
                  <a:srgbClr val="FFFFFF"/>
                </a:solidFill>
              </a:rPr>
              <a:t>Ironhack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</a:rPr>
              <a:t>Data Analytics Bootcamp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C33EAD-A4BD-3045-9F8C-D8D085E1B98A}"/>
              </a:ext>
            </a:extLst>
          </p:cNvPr>
          <p:cNvSpPr/>
          <p:nvPr/>
        </p:nvSpPr>
        <p:spPr>
          <a:xfrm>
            <a:off x="958542" y="5872766"/>
            <a:ext cx="12861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tx2"/>
                </a:solidFill>
              </a:rPr>
              <a:t>João Eira</a:t>
            </a:r>
          </a:p>
        </p:txBody>
      </p:sp>
    </p:spTree>
    <p:extLst>
      <p:ext uri="{BB962C8B-B14F-4D97-AF65-F5344CB8AC3E}">
        <p14:creationId xmlns:p14="http://schemas.microsoft.com/office/powerpoint/2010/main" val="3292821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EAA425D-6501-4EB3-8D63-CF89C9412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D69A94-D183-49E0-B81C-09B31CEBC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2A700A-2259-465D-AAD8-28740D011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4F4639-D3EB-4CC3-8C16-606EB8F2E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BB30D4F-9BAD-446A-B8F1-986A6B780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C198AF-881D-4DB6-825F-D314BEB48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033" y="4020816"/>
            <a:ext cx="7082623" cy="22961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0F083-20FD-BA43-B6B5-3F9A2631E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766" y="4202502"/>
            <a:ext cx="6637536" cy="12933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 WILL SMITH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70D505-CDDA-4867-83B5-2D2DF4D97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199"/>
            <a:ext cx="7088122" cy="9499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4BA496-947A-41E9-BE02-589A5C6FB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61620" y="453643"/>
            <a:ext cx="4083847" cy="9855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5480F9-E274-4083-80C7-6260765C0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6939" y="640722"/>
            <a:ext cx="2312910" cy="3270992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FF95DFC-8E88-4618-8A25-3EBFA0A53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61351" y="632070"/>
            <a:ext cx="2256870" cy="3270992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E1ACC33-882B-4A3D-BEF0-B8CBB1EC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1747" y="645048"/>
            <a:ext cx="2312910" cy="3270992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496D7F9-63E0-4D75-A8D6-D57F803BB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61620" y="636396"/>
            <a:ext cx="4083847" cy="56805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4" name="Picture 3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48507E6E-5982-D143-916A-CA5F11E7F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446" y="640722"/>
            <a:ext cx="4067020" cy="5676214"/>
          </a:xfrm>
          <a:prstGeom prst="rect">
            <a:avLst/>
          </a:prstGeom>
        </p:spPr>
      </p:pic>
      <p:pic>
        <p:nvPicPr>
          <p:cNvPr id="6" name="Picture 5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FA246D52-58D8-9F4A-A701-01B309B16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34" y="636396"/>
            <a:ext cx="2323316" cy="3304800"/>
          </a:xfrm>
          <a:prstGeom prst="rect">
            <a:avLst/>
          </a:prstGeom>
        </p:spPr>
      </p:pic>
      <p:pic>
        <p:nvPicPr>
          <p:cNvPr id="19" name="Picture 18" descr="A picture containing outdoor, man, grass, front&#10;&#10;Description automatically generated">
            <a:extLst>
              <a:ext uri="{FF2B5EF4-FFF2-40B4-BE49-F238E27FC236}">
                <a16:creationId xmlns:a16="http://schemas.microsoft.com/office/drawing/2014/main" id="{B88A54E9-213B-9345-AF46-BF1AC5A39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9686" y="636396"/>
            <a:ext cx="2256870" cy="3304800"/>
          </a:xfrm>
          <a:prstGeom prst="rect">
            <a:avLst/>
          </a:prstGeom>
        </p:spPr>
      </p:pic>
      <p:pic>
        <p:nvPicPr>
          <p:cNvPr id="25" name="Picture 24" descr="A close up of a person wearing sunglasses&#10;&#10;Description automatically generated">
            <a:extLst>
              <a:ext uri="{FF2B5EF4-FFF2-40B4-BE49-F238E27FC236}">
                <a16:creationId xmlns:a16="http://schemas.microsoft.com/office/drawing/2014/main" id="{53BB6754-C2C5-BE42-845C-81793EBCF7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298" y="662766"/>
            <a:ext cx="2339358" cy="327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90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F404549-B4DC-481C-926C-DED3EF1C5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8FD5CD-351E-4B06-8B78-BD5102D00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EBC3D8-460D-A545-BC93-AE1D06566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>
            <a:normAutofit/>
          </a:bodyPr>
          <a:lstStyle/>
          <a:p>
            <a:r>
              <a:rPr lang="en-GB" dirty="0"/>
              <a:t>NON-FRANCHISE</a:t>
            </a:r>
            <a:br>
              <a:rPr lang="en-GB" dirty="0"/>
            </a:br>
            <a:r>
              <a:rPr lang="en-GB" dirty="0" err="1"/>
              <a:t>ActRESS</a:t>
            </a:r>
            <a:endParaRPr lang="en-PT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2E1B10F-C2C2-2D47-A875-5C736DD10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1964168"/>
            <a:ext cx="3409782" cy="403658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PT" dirty="0">
                <a:solidFill>
                  <a:schemeClr val="bg1"/>
                </a:solidFill>
              </a:rPr>
              <a:t>Animation Movies also excluded from the sample.</a:t>
            </a:r>
          </a:p>
          <a:p>
            <a:pPr marL="0" indent="0">
              <a:buNone/>
            </a:pPr>
            <a:endParaRPr lang="en-PT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T" dirty="0">
                <a:solidFill>
                  <a:schemeClr val="bg1"/>
                </a:solidFill>
              </a:rPr>
              <a:t>Only actresses with at least 5 movies in sample are considered.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PT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T" dirty="0">
                <a:solidFill>
                  <a:schemeClr val="bg1"/>
                </a:solidFill>
              </a:rPr>
              <a:t>Confidence intervals are very large and dependant on market.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PT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E7FC1B-FE51-EB44-9868-08B92884F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628" y="1612437"/>
            <a:ext cx="7942360" cy="37531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FCAAEE-C9AC-7A44-9F7F-C874A23EE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628" y="1539266"/>
            <a:ext cx="7942360" cy="377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2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EAA425D-6501-4EB3-8D63-CF89C9412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D69A94-D183-49E0-B81C-09B31CEBC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2A700A-2259-465D-AAD8-28740D011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4F4639-D3EB-4CC3-8C16-606EB8F2E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BB30D4F-9BAD-446A-B8F1-986A6B780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C198AF-881D-4DB6-825F-D314BEB48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033" y="4020816"/>
            <a:ext cx="7082623" cy="22961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0F083-20FD-BA43-B6B5-3F9A2631E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766" y="4202502"/>
            <a:ext cx="6637536" cy="12933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 MARGOT ROBBIE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70D505-CDDA-4867-83B5-2D2DF4D97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199"/>
            <a:ext cx="7088122" cy="9499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4BA496-947A-41E9-BE02-589A5C6FB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61620" y="453643"/>
            <a:ext cx="4083847" cy="9855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5480F9-E274-4083-80C7-6260765C0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6939" y="640722"/>
            <a:ext cx="2312910" cy="3270992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320FC2-750A-E54F-A887-0C42164BE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92" y="792937"/>
            <a:ext cx="1989689" cy="295358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FF95DFC-8E88-4618-8A25-3EBFA0A53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61351" y="632070"/>
            <a:ext cx="2256870" cy="3270992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E1ACC33-882B-4A3D-BEF0-B8CBB1EC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1747" y="645048"/>
            <a:ext cx="2312910" cy="3270992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496D7F9-63E0-4D75-A8D6-D57F803BB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61620" y="636396"/>
            <a:ext cx="4083847" cy="56805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4" name="Picture 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1ED16E76-4B3E-9E47-8792-5FA228AE0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283" y="914466"/>
            <a:ext cx="3737652" cy="5120071"/>
          </a:xfrm>
          <a:prstGeom prst="rect">
            <a:avLst/>
          </a:prstGeom>
        </p:spPr>
      </p:pic>
      <p:pic>
        <p:nvPicPr>
          <p:cNvPr id="8" name="Picture 7" descr="A person wearing a white shirt&#10;&#10;Description automatically generated">
            <a:extLst>
              <a:ext uri="{FF2B5EF4-FFF2-40B4-BE49-F238E27FC236}">
                <a16:creationId xmlns:a16="http://schemas.microsoft.com/office/drawing/2014/main" id="{B8818953-73C0-DE48-A4F8-7C928AE3B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8182" y="632071"/>
            <a:ext cx="4122273" cy="5684866"/>
          </a:xfrm>
          <a:prstGeom prst="rect">
            <a:avLst/>
          </a:prstGeom>
        </p:spPr>
      </p:pic>
      <p:pic>
        <p:nvPicPr>
          <p:cNvPr id="10" name="Picture 9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2B2B3BEA-2A53-C04F-800C-47557ADEF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247" y="643287"/>
            <a:ext cx="2310602" cy="3270991"/>
          </a:xfrm>
          <a:prstGeom prst="rect">
            <a:avLst/>
          </a:prstGeom>
        </p:spPr>
      </p:pic>
      <p:pic>
        <p:nvPicPr>
          <p:cNvPr id="13" name="Picture 12" descr="A person posing for a picture&#10;&#10;Description automatically generated">
            <a:extLst>
              <a:ext uri="{FF2B5EF4-FFF2-40B4-BE49-F238E27FC236}">
                <a16:creationId xmlns:a16="http://schemas.microsoft.com/office/drawing/2014/main" id="{FFE3928A-E840-B248-B25E-B37B69B409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1350" y="639970"/>
            <a:ext cx="2256869" cy="3270992"/>
          </a:xfrm>
          <a:prstGeom prst="rect">
            <a:avLst/>
          </a:prstGeom>
        </p:spPr>
      </p:pic>
      <p:pic>
        <p:nvPicPr>
          <p:cNvPr id="17" name="Picture 16" descr="A picture containing text, newspaper, photo, man&#10;&#10;Description automatically generated">
            <a:extLst>
              <a:ext uri="{FF2B5EF4-FFF2-40B4-BE49-F238E27FC236}">
                <a16:creationId xmlns:a16="http://schemas.microsoft.com/office/drawing/2014/main" id="{D08B9A9F-A591-4C43-9075-9F215BB5F2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2328" y="643287"/>
            <a:ext cx="2312910" cy="326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31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EAA425D-6501-4EB3-8D63-CF89C9412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D69A94-D183-49E0-B81C-09B31CEBC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2A700A-2259-465D-AAD8-28740D011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4F4639-D3EB-4CC3-8C16-606EB8F2E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BB30D4F-9BAD-446A-B8F1-986A6B780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C198AF-881D-4DB6-825F-D314BEB48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033" y="4020816"/>
            <a:ext cx="7082623" cy="22961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0F083-20FD-BA43-B6B5-3F9A2631E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766" y="4202502"/>
            <a:ext cx="6637536" cy="12933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 MARGOT ROBBIE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70D505-CDDA-4867-83B5-2D2DF4D97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199"/>
            <a:ext cx="7088122" cy="9499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4BA496-947A-41E9-BE02-589A5C6FB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61620" y="453643"/>
            <a:ext cx="4083847" cy="9855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5480F9-E274-4083-80C7-6260765C0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6939" y="640722"/>
            <a:ext cx="2312910" cy="3270992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320FC2-750A-E54F-A887-0C42164BE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92" y="792937"/>
            <a:ext cx="1989689" cy="295358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FF95DFC-8E88-4618-8A25-3EBFA0A53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61351" y="632070"/>
            <a:ext cx="2256870" cy="3270992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E1ACC33-882B-4A3D-BEF0-B8CBB1EC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1747" y="645048"/>
            <a:ext cx="2312910" cy="3270992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496D7F9-63E0-4D75-A8D6-D57F803BB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61620" y="636396"/>
            <a:ext cx="4083847" cy="56805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4" name="Picture 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1ED16E76-4B3E-9E47-8792-5FA228AE0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283" y="914466"/>
            <a:ext cx="3737652" cy="5120071"/>
          </a:xfrm>
          <a:prstGeom prst="rect">
            <a:avLst/>
          </a:prstGeom>
        </p:spPr>
      </p:pic>
      <p:pic>
        <p:nvPicPr>
          <p:cNvPr id="8" name="Picture 7" descr="A person wearing a white shirt&#10;&#10;Description automatically generated">
            <a:extLst>
              <a:ext uri="{FF2B5EF4-FFF2-40B4-BE49-F238E27FC236}">
                <a16:creationId xmlns:a16="http://schemas.microsoft.com/office/drawing/2014/main" id="{B8818953-73C0-DE48-A4F8-7C928AE3B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8182" y="632071"/>
            <a:ext cx="4122273" cy="5684866"/>
          </a:xfrm>
          <a:prstGeom prst="rect">
            <a:avLst/>
          </a:prstGeom>
        </p:spPr>
      </p:pic>
      <p:pic>
        <p:nvPicPr>
          <p:cNvPr id="10" name="Picture 9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2B2B3BEA-2A53-C04F-800C-47557ADEF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247" y="643287"/>
            <a:ext cx="2310602" cy="3270991"/>
          </a:xfrm>
          <a:prstGeom prst="rect">
            <a:avLst/>
          </a:prstGeom>
        </p:spPr>
      </p:pic>
      <p:pic>
        <p:nvPicPr>
          <p:cNvPr id="13" name="Picture 12" descr="A person posing for a picture&#10;&#10;Description automatically generated">
            <a:extLst>
              <a:ext uri="{FF2B5EF4-FFF2-40B4-BE49-F238E27FC236}">
                <a16:creationId xmlns:a16="http://schemas.microsoft.com/office/drawing/2014/main" id="{FFE3928A-E840-B248-B25E-B37B69B409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1350" y="639970"/>
            <a:ext cx="2256869" cy="3270992"/>
          </a:xfrm>
          <a:prstGeom prst="rect">
            <a:avLst/>
          </a:prstGeom>
        </p:spPr>
      </p:pic>
      <p:pic>
        <p:nvPicPr>
          <p:cNvPr id="17" name="Picture 16" descr="A picture containing text, newspaper, photo, man&#10;&#10;Description automatically generated">
            <a:extLst>
              <a:ext uri="{FF2B5EF4-FFF2-40B4-BE49-F238E27FC236}">
                <a16:creationId xmlns:a16="http://schemas.microsoft.com/office/drawing/2014/main" id="{D08B9A9F-A591-4C43-9075-9F215BB5F2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2328" y="643287"/>
            <a:ext cx="2312910" cy="3267675"/>
          </a:xfrm>
          <a:prstGeom prst="rect">
            <a:avLst/>
          </a:prstGeom>
        </p:spPr>
      </p:pic>
      <p:pic>
        <p:nvPicPr>
          <p:cNvPr id="5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2CAA171E-247D-D141-B7F9-481159A05F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3884" y="635627"/>
            <a:ext cx="4083847" cy="5680540"/>
          </a:xfrm>
          <a:prstGeom prst="rect">
            <a:avLst/>
          </a:prstGeom>
        </p:spPr>
      </p:pic>
      <p:pic>
        <p:nvPicPr>
          <p:cNvPr id="15" name="Picture 1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43C2A8FC-68C2-0E45-B815-F494B6D1EB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3888" y="653585"/>
            <a:ext cx="2355379" cy="3249477"/>
          </a:xfrm>
          <a:prstGeom prst="rect">
            <a:avLst/>
          </a:prstGeom>
        </p:spPr>
      </p:pic>
      <p:pic>
        <p:nvPicPr>
          <p:cNvPr id="21" name="Picture 20" descr="A red and white sign&#10;&#10;Description automatically generated">
            <a:extLst>
              <a:ext uri="{FF2B5EF4-FFF2-40B4-BE49-F238E27FC236}">
                <a16:creationId xmlns:a16="http://schemas.microsoft.com/office/drawing/2014/main" id="{DAFF5F43-BF2F-1D4B-ACEB-848ECC08C4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59086" y="653585"/>
            <a:ext cx="2249717" cy="3265277"/>
          </a:xfrm>
          <a:prstGeom prst="rect">
            <a:avLst/>
          </a:prstGeom>
        </p:spPr>
      </p:pic>
      <p:pic>
        <p:nvPicPr>
          <p:cNvPr id="25" name="Picture 24" descr="A person holding a sign&#10;&#10;Description automatically generated">
            <a:extLst>
              <a:ext uri="{FF2B5EF4-FFF2-40B4-BE49-F238E27FC236}">
                <a16:creationId xmlns:a16="http://schemas.microsoft.com/office/drawing/2014/main" id="{90D87DF3-D0F6-CF4A-8108-B4CBC20512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31345" y="683718"/>
            <a:ext cx="2325958" cy="323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77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8F404549-B4DC-481C-926C-DED3EF1C5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8FD5CD-351E-4B06-8B78-BD5102D00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C323C7-0670-DB46-98F6-BA8323F42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>
            <a:normAutofit/>
          </a:bodyPr>
          <a:lstStyle/>
          <a:p>
            <a:r>
              <a:rPr lang="en-GB" dirty="0"/>
              <a:t>NON-FRANCHISE</a:t>
            </a:r>
            <a:br>
              <a:rPr lang="en-GB" dirty="0"/>
            </a:br>
            <a:r>
              <a:rPr lang="en-GB" dirty="0"/>
              <a:t>Director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2E1B10F-C2C2-2D47-A875-5C736DD10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1964168"/>
            <a:ext cx="3409782" cy="403658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PT" dirty="0">
                <a:solidFill>
                  <a:schemeClr val="bg1"/>
                </a:solidFill>
              </a:rPr>
              <a:t>Animation Movies also excluded from the sample.</a:t>
            </a:r>
          </a:p>
          <a:p>
            <a:pPr marL="0" indent="0">
              <a:buNone/>
            </a:pPr>
            <a:endParaRPr lang="en-PT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T" dirty="0">
                <a:solidFill>
                  <a:schemeClr val="bg1"/>
                </a:solidFill>
              </a:rPr>
              <a:t>Only directors with at least 5 movies in sample are considered.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PT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T" dirty="0">
                <a:solidFill>
                  <a:schemeClr val="bg1"/>
                </a:solidFill>
              </a:rPr>
              <a:t>Confidence intervals are very large in some cases.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1844EB-9B62-C24A-9786-DCCBA2B9E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674" y="1464118"/>
            <a:ext cx="7827794" cy="399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71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EAA425D-6501-4EB3-8D63-CF89C9412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D69A94-D183-49E0-B81C-09B31CEBC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2A700A-2259-465D-AAD8-28740D011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4F4639-D3EB-4CC3-8C16-606EB8F2E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BB30D4F-9BAD-446A-B8F1-986A6B780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C198AF-881D-4DB6-825F-D314BEB48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033" y="4020816"/>
            <a:ext cx="7082623" cy="22961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0F083-20FD-BA43-B6B5-3F9A2631E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766" y="4202502"/>
            <a:ext cx="6637536" cy="12933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 CHRIS NOLAN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70D505-CDDA-4867-83B5-2D2DF4D97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199"/>
            <a:ext cx="7088122" cy="9499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4BA496-947A-41E9-BE02-589A5C6FB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61620" y="453643"/>
            <a:ext cx="4083847" cy="9855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5480F9-E274-4083-80C7-6260765C0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6939" y="640722"/>
            <a:ext cx="2312910" cy="3270992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FF95DFC-8E88-4618-8A25-3EBFA0A53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61351" y="632070"/>
            <a:ext cx="2256870" cy="3270992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E1ACC33-882B-4A3D-BEF0-B8CBB1EC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1747" y="645048"/>
            <a:ext cx="2312910" cy="3270992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496D7F9-63E0-4D75-A8D6-D57F803BB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61620" y="636396"/>
            <a:ext cx="4083847" cy="56805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19" name="Picture 18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CD3032DA-C430-734F-BCDA-1086CEED6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38" y="636395"/>
            <a:ext cx="2323315" cy="3310791"/>
          </a:xfrm>
          <a:prstGeom prst="rect">
            <a:avLst/>
          </a:prstGeom>
        </p:spPr>
      </p:pic>
      <p:pic>
        <p:nvPicPr>
          <p:cNvPr id="4" name="Picture 3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70C90045-D327-704B-8A19-A135A776E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620" y="640721"/>
            <a:ext cx="4139282" cy="5676215"/>
          </a:xfrm>
          <a:prstGeom prst="rect">
            <a:avLst/>
          </a:prstGeom>
        </p:spPr>
      </p:pic>
      <p:pic>
        <p:nvPicPr>
          <p:cNvPr id="7" name="Picture 6" descr="A person that is standing in the snow&#10;&#10;Description automatically generated">
            <a:extLst>
              <a:ext uri="{FF2B5EF4-FFF2-40B4-BE49-F238E27FC236}">
                <a16:creationId xmlns:a16="http://schemas.microsoft.com/office/drawing/2014/main" id="{F81E2B65-05B9-534C-8B11-E169AA81D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749" y="632070"/>
            <a:ext cx="2256870" cy="3310791"/>
          </a:xfrm>
          <a:prstGeom prst="rect">
            <a:avLst/>
          </a:prstGeom>
        </p:spPr>
      </p:pic>
      <p:pic>
        <p:nvPicPr>
          <p:cNvPr id="10" name="Picture 9" descr="A screen shot of a person&#10;&#10;Description automatically generated">
            <a:extLst>
              <a:ext uri="{FF2B5EF4-FFF2-40B4-BE49-F238E27FC236}">
                <a16:creationId xmlns:a16="http://schemas.microsoft.com/office/drawing/2014/main" id="{2BB01842-BAE8-D647-A9C7-D7ED1B6AF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2401" y="640719"/>
            <a:ext cx="2302255" cy="331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55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EAA425D-6501-4EB3-8D63-CF89C9412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D69A94-D183-49E0-B81C-09B31CEBC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2A700A-2259-465D-AAD8-28740D011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4F4639-D3EB-4CC3-8C16-606EB8F2E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BB30D4F-9BAD-446A-B8F1-986A6B780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C198AF-881D-4DB6-825F-D314BEB48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033" y="4020816"/>
            <a:ext cx="7082623" cy="22961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0F083-20FD-BA43-B6B5-3F9A2631E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766" y="4202502"/>
            <a:ext cx="6637536" cy="12933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 STEVEN SPIELBERG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70D505-CDDA-4867-83B5-2D2DF4D97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199"/>
            <a:ext cx="7088122" cy="9499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4BA496-947A-41E9-BE02-589A5C6FB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61620" y="453643"/>
            <a:ext cx="4083847" cy="9855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5480F9-E274-4083-80C7-6260765C0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6939" y="640722"/>
            <a:ext cx="2312910" cy="3270992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FF95DFC-8E88-4618-8A25-3EBFA0A53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61351" y="632070"/>
            <a:ext cx="2256870" cy="3270992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E1ACC33-882B-4A3D-BEF0-B8CBB1EC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1747" y="645048"/>
            <a:ext cx="2312910" cy="3270992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496D7F9-63E0-4D75-A8D6-D57F803BB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61620" y="636396"/>
            <a:ext cx="4083847" cy="56805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1815E0F2-B2BB-6F47-A12B-7A4576E79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618" y="640722"/>
            <a:ext cx="4083847" cy="5676214"/>
          </a:xfrm>
          <a:prstGeom prst="rect">
            <a:avLst/>
          </a:prstGeom>
        </p:spPr>
      </p:pic>
      <p:pic>
        <p:nvPicPr>
          <p:cNvPr id="9" name="Picture 8" descr="A picture containing air&#10;&#10;Description automatically generated">
            <a:extLst>
              <a:ext uri="{FF2B5EF4-FFF2-40B4-BE49-F238E27FC236}">
                <a16:creationId xmlns:a16="http://schemas.microsoft.com/office/drawing/2014/main" id="{030FAEE2-607C-D84C-8D4D-F9CFD08C9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37" y="649335"/>
            <a:ext cx="2312910" cy="3270991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FD2E65-185D-8F49-859B-BE1951D8C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373" y="636396"/>
            <a:ext cx="2244848" cy="3266666"/>
          </a:xfrm>
          <a:prstGeom prst="rect">
            <a:avLst/>
          </a:prstGeom>
        </p:spPr>
      </p:pic>
      <p:pic>
        <p:nvPicPr>
          <p:cNvPr id="21" name="Picture 20" descr="A picture containing black, sitting, computer, photo&#10;&#10;Description automatically generated">
            <a:extLst>
              <a:ext uri="{FF2B5EF4-FFF2-40B4-BE49-F238E27FC236}">
                <a16:creationId xmlns:a16="http://schemas.microsoft.com/office/drawing/2014/main" id="{B50E6E9D-9EB3-3043-B162-68C90B25B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2518" y="632070"/>
            <a:ext cx="2312910" cy="328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488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3B4EC63-AC46-8345-B7CC-E744F8986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CAVEATS / FUTURE WORK</a:t>
            </a:r>
            <a:endParaRPr lang="en-PT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345D21-1AD1-F849-9E90-F26E20FBE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61963"/>
            <a:ext cx="11029615" cy="4389637"/>
          </a:xfrm>
        </p:spPr>
        <p:txBody>
          <a:bodyPr>
            <a:normAutofit/>
          </a:bodyPr>
          <a:lstStyle/>
          <a:p>
            <a:r>
              <a:rPr lang="en-PT" sz="2400" dirty="0"/>
              <a:t>Get better and bigger sample of movie budgets and international grosses.</a:t>
            </a:r>
          </a:p>
          <a:p>
            <a:endParaRPr lang="en-PT" sz="2400" dirty="0"/>
          </a:p>
          <a:p>
            <a:r>
              <a:rPr lang="en-PT" sz="2400" dirty="0"/>
              <a:t>Refine statistical approach, analysis per genre, budget available,…</a:t>
            </a:r>
          </a:p>
          <a:p>
            <a:endParaRPr lang="en-PT" sz="2400" dirty="0"/>
          </a:p>
          <a:p>
            <a:r>
              <a:rPr lang="en-PT" sz="2400" dirty="0"/>
              <a:t>Predict full cast and crew of movie, not just Director / Actors + Emsemble Analysis</a:t>
            </a:r>
          </a:p>
          <a:p>
            <a:endParaRPr lang="en-PT" sz="2400" dirty="0"/>
          </a:p>
          <a:p>
            <a:r>
              <a:rPr lang="en-PT" sz="2400" dirty="0"/>
              <a:t>Predict the actual box office of the movie to be produced – Statistics &amp; ML.</a:t>
            </a:r>
          </a:p>
        </p:txBody>
      </p:sp>
    </p:spTree>
    <p:extLst>
      <p:ext uri="{BB962C8B-B14F-4D97-AF65-F5344CB8AC3E}">
        <p14:creationId xmlns:p14="http://schemas.microsoft.com/office/powerpoint/2010/main" val="904246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A8481-E479-C84D-9C16-F670DCD165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610099"/>
            <a:ext cx="10993549" cy="10668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PT" sz="2300">
                <a:solidFill>
                  <a:schemeClr val="bg1"/>
                </a:solidFill>
              </a:rPr>
              <a:t>Conclusions </a:t>
            </a:r>
            <a:br>
              <a:rPr lang="en-PT" sz="2300">
                <a:solidFill>
                  <a:schemeClr val="bg1"/>
                </a:solidFill>
              </a:rPr>
            </a:br>
            <a:br>
              <a:rPr lang="en-PT" sz="2300">
                <a:solidFill>
                  <a:schemeClr val="bg1"/>
                </a:solidFill>
              </a:rPr>
            </a:br>
            <a:r>
              <a:rPr lang="en-PT" sz="2300">
                <a:solidFill>
                  <a:schemeClr val="bg1"/>
                </a:solidFill>
              </a:rPr>
              <a:t>Blah Blah Blah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7558DC-3D6C-8349-9EBB-149BE296D0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697215"/>
            <a:ext cx="10993546" cy="525565"/>
          </a:xfrm>
        </p:spPr>
        <p:txBody>
          <a:bodyPr>
            <a:normAutofit/>
          </a:bodyPr>
          <a:lstStyle/>
          <a:p>
            <a:r>
              <a:rPr lang="en-PT">
                <a:solidFill>
                  <a:schemeClr val="bg2"/>
                </a:solidFill>
              </a:rPr>
              <a:t>Questions?</a:t>
            </a:r>
          </a:p>
        </p:txBody>
      </p:sp>
      <p:sp useBgFill="1">
        <p:nvSpPr>
          <p:cNvPr id="28" name="Rectangle 19">
            <a:extLst>
              <a:ext uri="{FF2B5EF4-FFF2-40B4-BE49-F238E27FC236}">
                <a16:creationId xmlns:a16="http://schemas.microsoft.com/office/drawing/2014/main" id="{066AE2FE-036E-44DB-8A9A-8E3261C9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37081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A95214-07DB-4E4A-AE8C-FB6D77B9C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83" y="723899"/>
            <a:ext cx="11288572" cy="59265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14E64B1-87D6-0645-BF49-2EF5546CA3CE}"/>
              </a:ext>
            </a:extLst>
          </p:cNvPr>
          <p:cNvSpPr/>
          <p:nvPr/>
        </p:nvSpPr>
        <p:spPr>
          <a:xfrm>
            <a:off x="734518" y="5921115"/>
            <a:ext cx="1648918" cy="5546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097383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3B4EC63-AC46-8345-B7CC-E744F8986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RATIONALE</a:t>
            </a:r>
            <a:endParaRPr lang="en-PT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345D21-1AD1-F849-9E90-F26E20FBE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705" y="1828801"/>
            <a:ext cx="11302583" cy="4622800"/>
          </a:xfrm>
        </p:spPr>
        <p:txBody>
          <a:bodyPr>
            <a:normAutofit/>
          </a:bodyPr>
          <a:lstStyle/>
          <a:p>
            <a:r>
              <a:rPr lang="en-PT" sz="2000" dirty="0"/>
              <a:t>A chinese billionaire contacted our company. He wishes to enter the movie bussiness, but has no experience in the area.</a:t>
            </a:r>
          </a:p>
          <a:p>
            <a:r>
              <a:rPr lang="en-PT" sz="2000" dirty="0"/>
              <a:t>His goal:  Finance and produce a movie, increasing ROI (return on investment) and minimizing the risk of losses.</a:t>
            </a:r>
          </a:p>
          <a:p>
            <a:r>
              <a:rPr lang="en-PT" sz="2000" dirty="0"/>
              <a:t>To achieve this he wants to know:</a:t>
            </a:r>
          </a:p>
          <a:p>
            <a:pPr lvl="1"/>
            <a:r>
              <a:rPr lang="en-PT" sz="2000" dirty="0"/>
              <a:t>Which movie </a:t>
            </a:r>
            <a:r>
              <a:rPr lang="en-PT" sz="2000" b="1" dirty="0"/>
              <a:t>genre</a:t>
            </a:r>
            <a:r>
              <a:rPr lang="en-PT" sz="2000" dirty="0"/>
              <a:t> should  he choose?</a:t>
            </a:r>
          </a:p>
          <a:p>
            <a:pPr lvl="1"/>
            <a:r>
              <a:rPr lang="en-PT" sz="2000" dirty="0"/>
              <a:t>Who should be </a:t>
            </a:r>
            <a:r>
              <a:rPr lang="en-PT" sz="2000" b="1" dirty="0"/>
              <a:t>direct</a:t>
            </a:r>
            <a:r>
              <a:rPr lang="en-PT" sz="2000" dirty="0"/>
              <a:t> the movie?</a:t>
            </a:r>
          </a:p>
          <a:p>
            <a:pPr lvl="1"/>
            <a:r>
              <a:rPr lang="en-PT" sz="2000" dirty="0"/>
              <a:t>Who should </a:t>
            </a:r>
            <a:r>
              <a:rPr lang="en-PT" sz="2000" b="1" dirty="0"/>
              <a:t>star</a:t>
            </a:r>
            <a:r>
              <a:rPr lang="en-PT" sz="2000" dirty="0"/>
              <a:t> in the movie?</a:t>
            </a:r>
          </a:p>
          <a:p>
            <a:pPr lvl="1"/>
            <a:r>
              <a:rPr lang="en-PT" sz="2000" dirty="0"/>
              <a:t>What are the </a:t>
            </a:r>
            <a:r>
              <a:rPr lang="en-PT" sz="2000" b="1" dirty="0"/>
              <a:t>differences by market </a:t>
            </a:r>
            <a:r>
              <a:rPr lang="en-PT" sz="2000" dirty="0"/>
              <a:t>(US / Non US)</a:t>
            </a:r>
          </a:p>
          <a:p>
            <a:r>
              <a:rPr lang="en-PT" sz="2000" dirty="0"/>
              <a:t>All the analysis should be backed up by fullproof </a:t>
            </a:r>
            <a:r>
              <a:rPr lang="en-PT" sz="2000" b="1" dirty="0"/>
              <a:t>statistical evidence</a:t>
            </a:r>
            <a:r>
              <a:rPr lang="en-PT" sz="2000" dirty="0"/>
              <a:t>… sort of </a:t>
            </a:r>
            <a:r>
              <a:rPr lang="en-PT" sz="2000" dirty="0">
                <a:sym typeface="Wingdings" pitchFamily="2" charset="2"/>
              </a:rPr>
              <a:t>.</a:t>
            </a:r>
            <a:endParaRPr lang="en-PT" sz="2000" dirty="0"/>
          </a:p>
        </p:txBody>
      </p:sp>
    </p:spTree>
    <p:extLst>
      <p:ext uri="{BB962C8B-B14F-4D97-AF65-F5344CB8AC3E}">
        <p14:creationId xmlns:p14="http://schemas.microsoft.com/office/powerpoint/2010/main" val="1386891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F404549-B4DC-481C-926C-DED3EF1C5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8FD5CD-351E-4B06-8B78-BD5102D00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DCD265F-EAAD-8E47-A454-35D5E9581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985967"/>
          </a:xfrm>
        </p:spPr>
        <p:txBody>
          <a:bodyPr>
            <a:normAutofit/>
          </a:bodyPr>
          <a:lstStyle/>
          <a:p>
            <a:r>
              <a:rPr lang="en-GB" dirty="0"/>
              <a:t>Genre</a:t>
            </a:r>
            <a:br>
              <a:rPr lang="en-GB" dirty="0"/>
            </a:br>
            <a:endParaRPr lang="en-PT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2E1B10F-C2C2-2D47-A875-5C736DD10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1350498"/>
            <a:ext cx="3409782" cy="4650252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T" sz="2000" dirty="0">
                <a:solidFill>
                  <a:schemeClr val="bg1"/>
                </a:solidFill>
              </a:rPr>
              <a:t>Animation is a very specific genre production wise and our investor does not want to go there.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PT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T" sz="2000" dirty="0">
                <a:solidFill>
                  <a:schemeClr val="bg1"/>
                </a:solidFill>
              </a:rPr>
              <a:t>Recommendations:</a:t>
            </a:r>
          </a:p>
          <a:p>
            <a:pPr marL="560387" indent="0">
              <a:lnSpc>
                <a:spcPct val="150000"/>
              </a:lnSpc>
              <a:buNone/>
            </a:pPr>
            <a:r>
              <a:rPr lang="en-PT" sz="2000" b="1" dirty="0">
                <a:solidFill>
                  <a:schemeClr val="bg1"/>
                </a:solidFill>
              </a:rPr>
              <a:t>Adventure</a:t>
            </a:r>
            <a:endParaRPr lang="en-PT" sz="2000" dirty="0">
              <a:solidFill>
                <a:schemeClr val="bg1"/>
              </a:solidFill>
            </a:endParaRPr>
          </a:p>
          <a:p>
            <a:pPr marL="560387" indent="0">
              <a:lnSpc>
                <a:spcPct val="150000"/>
              </a:lnSpc>
              <a:buNone/>
            </a:pPr>
            <a:r>
              <a:rPr lang="en-PT" sz="2000" b="1" dirty="0">
                <a:solidFill>
                  <a:schemeClr val="bg1"/>
                </a:solidFill>
              </a:rPr>
              <a:t>Science Fiction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4BEC50-1EE7-5243-B2AF-8EAA00DE3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916" y="614405"/>
            <a:ext cx="7855308" cy="561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690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F404549-B4DC-481C-926C-DED3EF1C5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8FD5CD-351E-4B06-8B78-BD5102D00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EBC3D8-460D-A545-BC93-AE1D06566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>
            <a:normAutofit/>
          </a:bodyPr>
          <a:lstStyle/>
          <a:p>
            <a:r>
              <a:rPr lang="en-GB" dirty="0"/>
              <a:t>Actor</a:t>
            </a:r>
            <a:br>
              <a:rPr lang="en-GB" dirty="0"/>
            </a:br>
            <a:endParaRPr lang="en-PT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2E1B10F-C2C2-2D47-A875-5C736DD10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1964168"/>
            <a:ext cx="3409782" cy="4036582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T" dirty="0">
                <a:solidFill>
                  <a:schemeClr val="bg1"/>
                </a:solidFill>
              </a:rPr>
              <a:t>High concentration of actors starring in popular movie franchises 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PT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T" dirty="0">
                <a:solidFill>
                  <a:schemeClr val="bg1"/>
                </a:solidFill>
              </a:rPr>
              <a:t>Driver for result might be the franchise and not the actor.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PT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T" dirty="0">
                <a:solidFill>
                  <a:schemeClr val="bg1"/>
                </a:solidFill>
              </a:rPr>
              <a:t>Further analysis needed.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PT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PT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AE6906-1922-6146-BD34-82AAEF97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892" y="1399951"/>
            <a:ext cx="7939166" cy="408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488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F404549-B4DC-481C-926C-DED3EF1C5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8FD5CD-351E-4B06-8B78-BD5102D00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EBC3D8-460D-A545-BC93-AE1D06566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>
            <a:normAutofit/>
          </a:bodyPr>
          <a:lstStyle/>
          <a:p>
            <a:r>
              <a:rPr lang="en-GB" sz="2600" dirty="0"/>
              <a:t>Actress</a:t>
            </a:r>
            <a:br>
              <a:rPr lang="en-GB" sz="2600" dirty="0"/>
            </a:br>
            <a:endParaRPr lang="en-PT" sz="26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2E1B10F-C2C2-2D47-A875-5C736DD10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1717911"/>
            <a:ext cx="3409782" cy="4036582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T" dirty="0">
                <a:solidFill>
                  <a:schemeClr val="bg1"/>
                </a:solidFill>
              </a:rPr>
              <a:t>High concentration of actresses starring  in popular movie franchises.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T" dirty="0">
                <a:solidFill>
                  <a:schemeClr val="bg1"/>
                </a:solidFill>
              </a:rPr>
              <a:t>Driver for result might be the franchise and not the actress.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T" dirty="0">
                <a:solidFill>
                  <a:schemeClr val="bg1"/>
                </a:solidFill>
              </a:rPr>
              <a:t>Further analysis needed.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PT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D9DE8A-518D-544B-82AA-05AC3D51D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792" y="1440688"/>
            <a:ext cx="7841400" cy="403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82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8F404549-B4DC-481C-926C-DED3EF1C5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8FD5CD-351E-4B06-8B78-BD5102D00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C323C7-0670-DB46-98F6-BA8323F42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2190947"/>
          </a:xfrm>
        </p:spPr>
        <p:txBody>
          <a:bodyPr>
            <a:normAutofit fontScale="90000"/>
          </a:bodyPr>
          <a:lstStyle/>
          <a:p>
            <a:r>
              <a:rPr lang="en-GB" dirty="0"/>
              <a:t>MOVIE FRANCHISES INFLUENCE PROFITS Patterns?</a:t>
            </a:r>
            <a:br>
              <a:rPr lang="en-GB" dirty="0"/>
            </a:br>
            <a:br>
              <a:rPr lang="en-GB" dirty="0"/>
            </a:br>
            <a:endParaRPr lang="en-PT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2E1B10F-C2C2-2D47-A875-5C736DD10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1964168"/>
            <a:ext cx="3409782" cy="403658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PT" dirty="0">
                <a:solidFill>
                  <a:schemeClr val="bg1"/>
                </a:solidFill>
              </a:rPr>
              <a:t>Mean of franchise vs. non-franchise are very different (t-test).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T" dirty="0">
                <a:solidFill>
                  <a:schemeClr val="bg1"/>
                </a:solidFill>
              </a:rPr>
              <a:t>Goodness of fit test – neither of the populations follows a normal distribution.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T" b="1" dirty="0">
                <a:solidFill>
                  <a:schemeClr val="bg1"/>
                </a:solidFill>
              </a:rPr>
              <a:t>Further analysis on non-franchise movies only.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D1C8898-E677-B842-AC73-7449DE623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857" y="1453573"/>
            <a:ext cx="7540525" cy="430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7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F404549-B4DC-481C-926C-DED3EF1C5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8FD5CD-351E-4B06-8B78-BD5102D00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DCD265F-EAAD-8E47-A454-35D5E9581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985967"/>
          </a:xfrm>
        </p:spPr>
        <p:txBody>
          <a:bodyPr>
            <a:normAutofit/>
          </a:bodyPr>
          <a:lstStyle/>
          <a:p>
            <a:r>
              <a:rPr lang="en-GB" dirty="0"/>
              <a:t>NON-FRANCHISE</a:t>
            </a:r>
            <a:br>
              <a:rPr lang="en-GB" dirty="0"/>
            </a:br>
            <a:r>
              <a:rPr lang="en-GB" dirty="0"/>
              <a:t>Genre</a:t>
            </a:r>
            <a:endParaRPr lang="en-PT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2E1B10F-C2C2-2D47-A875-5C736DD10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1350498"/>
            <a:ext cx="3409782" cy="46502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PT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T" dirty="0">
                <a:solidFill>
                  <a:schemeClr val="bg1"/>
                </a:solidFill>
              </a:rPr>
              <a:t>No change from previous analysis, still recommend: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PT" dirty="0">
              <a:solidFill>
                <a:schemeClr val="bg1"/>
              </a:solidFill>
            </a:endParaRPr>
          </a:p>
          <a:p>
            <a:pPr marL="560387" indent="0">
              <a:buNone/>
            </a:pPr>
            <a:r>
              <a:rPr lang="en-PT" b="1" dirty="0">
                <a:solidFill>
                  <a:schemeClr val="bg1"/>
                </a:solidFill>
              </a:rPr>
              <a:t>Adventure</a:t>
            </a:r>
          </a:p>
          <a:p>
            <a:pPr marL="560387" indent="0">
              <a:buNone/>
            </a:pPr>
            <a:endParaRPr lang="en-PT" dirty="0">
              <a:solidFill>
                <a:schemeClr val="bg1"/>
              </a:solidFill>
            </a:endParaRPr>
          </a:p>
          <a:p>
            <a:pPr marL="560387" indent="0">
              <a:buNone/>
            </a:pPr>
            <a:r>
              <a:rPr lang="en-PT" b="1" dirty="0">
                <a:solidFill>
                  <a:schemeClr val="bg1"/>
                </a:solidFill>
              </a:rPr>
              <a:t>Science Fiction</a:t>
            </a:r>
          </a:p>
          <a:p>
            <a:pPr marL="560387" indent="0">
              <a:buNone/>
            </a:pPr>
            <a:endParaRPr lang="en-PT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1DE8DD-C9E0-7846-8AF6-5DD5BC660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847" y="1093103"/>
            <a:ext cx="8013885" cy="497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23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F404549-B4DC-481C-926C-DED3EF1C5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8FD5CD-351E-4B06-8B78-BD5102D00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EBC3D8-460D-A545-BC93-AE1D06566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>
            <a:normAutofit/>
          </a:bodyPr>
          <a:lstStyle/>
          <a:p>
            <a:r>
              <a:rPr lang="en-GB" dirty="0"/>
              <a:t>NON-FRANCHISE</a:t>
            </a:r>
            <a:br>
              <a:rPr lang="en-GB" dirty="0"/>
            </a:br>
            <a:r>
              <a:rPr lang="en-GB" dirty="0"/>
              <a:t>Actor</a:t>
            </a:r>
            <a:endParaRPr lang="en-PT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2E1B10F-C2C2-2D47-A875-5C736DD10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1964168"/>
            <a:ext cx="3409782" cy="403658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PT" dirty="0">
                <a:solidFill>
                  <a:schemeClr val="bg1"/>
                </a:solidFill>
              </a:rPr>
              <a:t>Animation Movies also excluded from the sample.</a:t>
            </a:r>
          </a:p>
          <a:p>
            <a:pPr marL="0" indent="0">
              <a:buNone/>
            </a:pPr>
            <a:endParaRPr lang="en-PT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T" dirty="0">
                <a:solidFill>
                  <a:schemeClr val="bg1"/>
                </a:solidFill>
              </a:rPr>
              <a:t>Only actors with at least 5 movies in sample are considered.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PT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T" dirty="0">
                <a:solidFill>
                  <a:schemeClr val="bg1"/>
                </a:solidFill>
              </a:rPr>
              <a:t>Confidence intervals for many cases are very large and change with market.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PT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088A3F-DE8B-5049-8EB5-8B990743B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915" y="1207698"/>
            <a:ext cx="7803549" cy="434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08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EAA425D-6501-4EB3-8D63-CF89C9412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D69A94-D183-49E0-B81C-09B31CEBC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2A700A-2259-465D-AAD8-28740D011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4F4639-D3EB-4CC3-8C16-606EB8F2E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BB30D4F-9BAD-446A-B8F1-986A6B780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C198AF-881D-4DB6-825F-D314BEB48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033" y="4020816"/>
            <a:ext cx="7082623" cy="22961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0F083-20FD-BA43-B6B5-3F9A2631E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766" y="4202502"/>
            <a:ext cx="6637536" cy="12933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 KEN WATANABE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70D505-CDDA-4867-83B5-2D2DF4D97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199"/>
            <a:ext cx="7088122" cy="9499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4BA496-947A-41E9-BE02-589A5C6FB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61620" y="453643"/>
            <a:ext cx="4083847" cy="9855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5480F9-E274-4083-80C7-6260765C0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6939" y="640722"/>
            <a:ext cx="2312910" cy="3270992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FF95DFC-8E88-4618-8A25-3EBFA0A53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61351" y="632070"/>
            <a:ext cx="2256870" cy="3270992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E1ACC33-882B-4A3D-BEF0-B8CBB1EC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1747" y="645048"/>
            <a:ext cx="2312910" cy="3270992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496D7F9-63E0-4D75-A8D6-D57F803BB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61620" y="636396"/>
            <a:ext cx="4083847" cy="56805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8" name="Picture 7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43D34DD-ED7B-0844-AE4A-737890561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621" y="615432"/>
            <a:ext cx="4083845" cy="5680540"/>
          </a:xfrm>
          <a:prstGeom prst="rect">
            <a:avLst/>
          </a:prstGeom>
        </p:spPr>
      </p:pic>
      <p:pic>
        <p:nvPicPr>
          <p:cNvPr id="10" name="Picture 9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A21AA88F-253F-9040-B6B8-F007D9179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38" y="636395"/>
            <a:ext cx="2323315" cy="3310791"/>
          </a:xfrm>
          <a:prstGeom prst="rect">
            <a:avLst/>
          </a:prstGeom>
        </p:spPr>
      </p:pic>
      <p:pic>
        <p:nvPicPr>
          <p:cNvPr id="13" name="Picture 12" descr="A picture containing text, photo, sign, man&#10;&#10;Description automatically generated">
            <a:extLst>
              <a:ext uri="{FF2B5EF4-FFF2-40B4-BE49-F238E27FC236}">
                <a16:creationId xmlns:a16="http://schemas.microsoft.com/office/drawing/2014/main" id="{4924BF8B-BD3E-934D-9D14-184ECE27C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375" y="632069"/>
            <a:ext cx="2244846" cy="3310791"/>
          </a:xfrm>
          <a:prstGeom prst="rect">
            <a:avLst/>
          </a:prstGeom>
        </p:spPr>
      </p:pic>
      <p:pic>
        <p:nvPicPr>
          <p:cNvPr id="21" name="Picture 20" descr="A close up of smoke&#10;&#10;Description automatically generated">
            <a:extLst>
              <a:ext uri="{FF2B5EF4-FFF2-40B4-BE49-F238E27FC236}">
                <a16:creationId xmlns:a16="http://schemas.microsoft.com/office/drawing/2014/main" id="{4978EE13-C476-874D-A1E9-C546E96FEC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1746" y="640722"/>
            <a:ext cx="2312910" cy="331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2879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</TotalTime>
  <Words>445</Words>
  <Application>Microsoft Macintosh PowerPoint</Application>
  <PresentationFormat>Widescreen</PresentationFormat>
  <Paragraphs>76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Gill Sans MT</vt:lpstr>
      <vt:lpstr>Wingdings 2</vt:lpstr>
      <vt:lpstr>Dividend</vt:lpstr>
      <vt:lpstr>Movie Production Who to hire ?</vt:lpstr>
      <vt:lpstr>RATIONALE</vt:lpstr>
      <vt:lpstr>Genre </vt:lpstr>
      <vt:lpstr>Actor </vt:lpstr>
      <vt:lpstr>Actress </vt:lpstr>
      <vt:lpstr>MOVIE FRANCHISES INFLUENCE PROFITS Patterns?  </vt:lpstr>
      <vt:lpstr>NON-FRANCHISE Genre</vt:lpstr>
      <vt:lpstr>NON-FRANCHISE Actor</vt:lpstr>
      <vt:lpstr> KEN WATANABE</vt:lpstr>
      <vt:lpstr> WILL SMITH</vt:lpstr>
      <vt:lpstr>NON-FRANCHISE ActRESS</vt:lpstr>
      <vt:lpstr> MARGOT ROBBIE</vt:lpstr>
      <vt:lpstr> MARGOT ROBBIE</vt:lpstr>
      <vt:lpstr>NON-FRANCHISE Director</vt:lpstr>
      <vt:lpstr> CHRIS NOLAN</vt:lpstr>
      <vt:lpstr> STEVEN SPIELBERG</vt:lpstr>
      <vt:lpstr>CAVEATS / FUTURE WORK</vt:lpstr>
      <vt:lpstr>Conclusions   Blah Blah Blah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Production Who to hire ?</dc:title>
  <dc:creator>Sofia de Sá Moutinho Pereira</dc:creator>
  <cp:lastModifiedBy>Sofia de Sá Moutinho Pereira</cp:lastModifiedBy>
  <cp:revision>73</cp:revision>
  <dcterms:created xsi:type="dcterms:W3CDTF">2020-02-27T21:41:54Z</dcterms:created>
  <dcterms:modified xsi:type="dcterms:W3CDTF">2020-02-28T12:41:49Z</dcterms:modified>
</cp:coreProperties>
</file>